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Merriweather Black"/>
      <p:bold r:id="rId20"/>
      <p:boldItalic r:id="rId21"/>
    </p:embeddedFont>
    <p:embeddedFont>
      <p:font typeface="Merriweather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erriweatherBlack-bold.fntdata"/><Relationship Id="rId22" Type="http://schemas.openxmlformats.org/officeDocument/2006/relationships/font" Target="fonts/Merriweather-regular.fntdata"/><Relationship Id="rId21" Type="http://schemas.openxmlformats.org/officeDocument/2006/relationships/font" Target="fonts/MerriweatherBlack-boldItalic.fntdata"/><Relationship Id="rId24" Type="http://schemas.openxmlformats.org/officeDocument/2006/relationships/font" Target="fonts/Merriweather-italic.fntdata"/><Relationship Id="rId23" Type="http://schemas.openxmlformats.org/officeDocument/2006/relationships/font" Target="fonts/Merriweather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Merriweather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25" y="0"/>
            <a:ext cx="9144250" cy="4398100"/>
          </a:xfrm>
          <a:custGeom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Shape 11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48099"/>
            <a:ext cx="9144250" cy="4398100"/>
          </a:xfrm>
          <a:custGeom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Shape 16"/>
          <p:cNvSpPr/>
          <p:nvPr/>
        </p:nvSpPr>
        <p:spPr>
          <a:xfrm>
            <a:off x="0" y="0"/>
            <a:ext cx="9144250" cy="4398100"/>
          </a:xfrm>
          <a:custGeom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Shape 17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0" y="44125"/>
            <a:ext cx="4313625" cy="4399375"/>
          </a:xfrm>
          <a:custGeom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Shape 22"/>
          <p:cNvSpPr/>
          <p:nvPr/>
        </p:nvSpPr>
        <p:spPr>
          <a:xfrm>
            <a:off x="-125" y="0"/>
            <a:ext cx="4316900" cy="4395600"/>
          </a:xfrm>
          <a:custGeom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Shape 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Shape 46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Relationship Id="rId4" Type="http://schemas.openxmlformats.org/officeDocument/2006/relationships/image" Target="../media/image2.jpg"/><Relationship Id="rId5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Shape 65"/>
          <p:cNvSpPr txBox="1"/>
          <p:nvPr>
            <p:ph idx="1" type="subTitle"/>
          </p:nvPr>
        </p:nvSpPr>
        <p:spPr>
          <a:xfrm>
            <a:off x="311700" y="2465335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Designed to fulfill all personal </a:t>
            </a:r>
            <a:r>
              <a:rPr lang="en"/>
              <a:t>financial</a:t>
            </a:r>
            <a:r>
              <a:rPr lang="en"/>
              <a:t> needs.</a:t>
            </a:r>
            <a:endParaRPr/>
          </a:p>
        </p:txBody>
      </p:sp>
      <p:pic>
        <p:nvPicPr>
          <p:cNvPr descr="LogoSample_ByTailorBrands22.jpg"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28003"/>
            <a:ext cx="4730950" cy="17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 txBox="1"/>
          <p:nvPr>
            <p:ph idx="1" type="subTitle"/>
          </p:nvPr>
        </p:nvSpPr>
        <p:spPr>
          <a:xfrm>
            <a:off x="4589700" y="4130535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Star Code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Yahoo Cohort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Fully </a:t>
            </a:r>
            <a:r>
              <a:rPr lang="en"/>
              <a:t>Responsive</a:t>
            </a:r>
            <a:endParaRPr/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075" y="2055575"/>
            <a:ext cx="7263850" cy="228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your time</a:t>
            </a:r>
            <a:endParaRPr/>
          </a:p>
        </p:txBody>
      </p:sp>
      <p:sp>
        <p:nvSpPr>
          <p:cNvPr id="146" name="Shape 146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be taking any questions regarding Phantom at our booth</a:t>
            </a:r>
            <a:endParaRPr/>
          </a:p>
        </p:txBody>
      </p:sp>
      <p:sp>
        <p:nvSpPr>
          <p:cNvPr id="147" name="Shape 147"/>
          <p:cNvSpPr txBox="1"/>
          <p:nvPr>
            <p:ph idx="2" type="body"/>
          </p:nvPr>
        </p:nvSpPr>
        <p:spPr>
          <a:xfrm>
            <a:off x="4879025" y="500925"/>
            <a:ext cx="39540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838383"/>
                </a:solidFill>
                <a:latin typeface="Merriweather"/>
                <a:ea typeface="Merriweather"/>
                <a:cs typeface="Merriweather"/>
                <a:sym typeface="Merriweather"/>
              </a:rPr>
              <a:t>Phantom</a:t>
            </a:r>
            <a:endParaRPr b="1">
              <a:solidFill>
                <a:srgbClr val="83838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48" name="Shape 148"/>
          <p:cNvPicPr preferRelativeResize="0"/>
          <p:nvPr/>
        </p:nvPicPr>
        <p:blipFill rotWithShape="1">
          <a:blip r:embed="rId3">
            <a:alphaModFix/>
          </a:blip>
          <a:srcRect b="4200" l="26036" r="25577" t="4683"/>
          <a:stretch/>
        </p:blipFill>
        <p:spPr>
          <a:xfrm>
            <a:off x="5874456" y="1241650"/>
            <a:ext cx="1963130" cy="369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50550" y="387625"/>
            <a:ext cx="9042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/>
              <a:t>Meet the Team </a:t>
            </a:r>
            <a:endParaRPr sz="9000"/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675" y="4616150"/>
            <a:ext cx="1842000" cy="3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Faisal Hossain</a:t>
            </a:r>
            <a:endParaRPr/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50" y="1784088"/>
            <a:ext cx="1841884" cy="276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 rotWithShape="1">
          <a:blip r:embed="rId4">
            <a:alphaModFix/>
          </a:blip>
          <a:srcRect b="0" l="12259" r="12251" t="0"/>
          <a:stretch/>
        </p:blipFill>
        <p:spPr>
          <a:xfrm>
            <a:off x="3651000" y="1784088"/>
            <a:ext cx="1842000" cy="27628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/>
          <p:nvPr>
            <p:ph idx="1" type="body"/>
          </p:nvPr>
        </p:nvSpPr>
        <p:spPr>
          <a:xfrm>
            <a:off x="3651000" y="4616150"/>
            <a:ext cx="1842000" cy="3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Bao Huynh</a:t>
            </a:r>
            <a:endParaRPr/>
          </a:p>
        </p:txBody>
      </p:sp>
      <p:pic>
        <p:nvPicPr>
          <p:cNvPr id="77" name="Shape 77"/>
          <p:cNvPicPr preferRelativeResize="0"/>
          <p:nvPr/>
        </p:nvPicPr>
        <p:blipFill rotWithShape="1">
          <a:blip r:embed="rId5">
            <a:alphaModFix/>
          </a:blip>
          <a:srcRect b="12981" l="7723" r="5009" t="13386"/>
          <a:stretch/>
        </p:blipFill>
        <p:spPr>
          <a:xfrm>
            <a:off x="6990375" y="1784088"/>
            <a:ext cx="1841875" cy="276282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>
            <p:ph idx="1" type="body"/>
          </p:nvPr>
        </p:nvSpPr>
        <p:spPr>
          <a:xfrm>
            <a:off x="6990325" y="4616150"/>
            <a:ext cx="1842000" cy="3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Joseph </a:t>
            </a:r>
            <a:r>
              <a:rPr lang="en"/>
              <a:t>Rodriguez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Money</a:t>
            </a:r>
            <a:endParaRPr/>
          </a:p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311750" y="2203950"/>
            <a:ext cx="66105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“</a:t>
            </a:r>
            <a:r>
              <a:rPr b="1" lang="en" sz="2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Humans are naturally bad with money” 	- Business Insider’s</a:t>
            </a:r>
            <a:endParaRPr b="1" sz="24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311725" y="500925"/>
            <a:ext cx="3706500" cy="12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Money Problems</a:t>
            </a:r>
            <a:endParaRPr sz="1800"/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4525150" y="1463550"/>
            <a:ext cx="4304400" cy="23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Expenses</a:t>
            </a:r>
            <a:endParaRPr sz="1400"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Daily Train Fare</a:t>
            </a:r>
            <a:endParaRPr sz="1200"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Lunch</a:t>
            </a:r>
            <a:endParaRPr sz="1200"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Books</a:t>
            </a:r>
            <a:endParaRPr sz="1200"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Tutoring</a:t>
            </a:r>
            <a:endParaRPr sz="12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Spending</a:t>
            </a:r>
            <a:endParaRPr sz="1400"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Boba Tea </a:t>
            </a:r>
            <a:endParaRPr sz="1200"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Clothes</a:t>
            </a:r>
            <a:endParaRPr sz="1200"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Time with Friends</a:t>
            </a:r>
            <a:endParaRPr sz="1200"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Video Games</a:t>
            </a:r>
            <a:endParaRPr sz="12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 txBox="1"/>
          <p:nvPr/>
        </p:nvSpPr>
        <p:spPr>
          <a:xfrm>
            <a:off x="4525150" y="247525"/>
            <a:ext cx="4304400" cy="12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83838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Financial</a:t>
            </a:r>
            <a:endParaRPr sz="3600">
              <a:solidFill>
                <a:srgbClr val="83838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838383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Worries</a:t>
            </a:r>
            <a:endParaRPr sz="3600">
              <a:solidFill>
                <a:srgbClr val="838383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1350" y="3890575"/>
            <a:ext cx="1558566" cy="107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6233" y="3890575"/>
            <a:ext cx="1053317" cy="107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0050" y="3796354"/>
            <a:ext cx="1186950" cy="1168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 rotWithShape="1">
          <a:blip r:embed="rId6">
            <a:alphaModFix/>
          </a:blip>
          <a:srcRect b="0" l="12259" r="12251" t="0"/>
          <a:stretch/>
        </p:blipFill>
        <p:spPr>
          <a:xfrm>
            <a:off x="1991525" y="1943688"/>
            <a:ext cx="1842000" cy="27628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 txBox="1"/>
          <p:nvPr/>
        </p:nvSpPr>
        <p:spPr>
          <a:xfrm>
            <a:off x="201700" y="3082100"/>
            <a:ext cx="1494600" cy="1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Bao Huynh </a:t>
            </a:r>
            <a:endParaRPr b="1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311750" y="831175"/>
            <a:ext cx="60372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Phantom</a:t>
            </a:r>
            <a:endParaRPr/>
          </a:p>
        </p:txBody>
      </p:sp>
      <p:pic>
        <p:nvPicPr>
          <p:cNvPr id="102" name="Shape 102"/>
          <p:cNvPicPr preferRelativeResize="0"/>
          <p:nvPr/>
        </p:nvPicPr>
        <p:blipFill rotWithShape="1">
          <a:blip r:embed="rId3">
            <a:alphaModFix/>
          </a:blip>
          <a:srcRect b="3612" l="24295" r="24855" t="2798"/>
          <a:stretch/>
        </p:blipFill>
        <p:spPr>
          <a:xfrm>
            <a:off x="6348950" y="346575"/>
            <a:ext cx="2572950" cy="4570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App</a:t>
            </a:r>
            <a:endParaRPr/>
          </a:p>
        </p:txBody>
      </p:sp>
      <p:sp>
        <p:nvSpPr>
          <p:cNvPr id="108" name="Shape 108"/>
          <p:cNvSpPr txBox="1"/>
          <p:nvPr/>
        </p:nvSpPr>
        <p:spPr>
          <a:xfrm>
            <a:off x="4098300" y="1875700"/>
            <a:ext cx="4785900" cy="25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800"/>
              <a:buFont typeface="Merriweather"/>
              <a:buChar char="●"/>
            </a:pPr>
            <a:r>
              <a:rPr lang="en" sz="1800">
                <a:solidFill>
                  <a:srgbClr val="83838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Track &amp; manage your money </a:t>
            </a:r>
            <a:endParaRPr sz="1800">
              <a:solidFill>
                <a:srgbClr val="838383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800"/>
              <a:buFont typeface="Merriweather"/>
              <a:buChar char="●"/>
            </a:pPr>
            <a:r>
              <a:rPr lang="en" sz="1800">
                <a:solidFill>
                  <a:srgbClr val="83838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Connect multiple bank accounts</a:t>
            </a:r>
            <a:endParaRPr sz="1800">
              <a:solidFill>
                <a:srgbClr val="838383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800"/>
              <a:buFont typeface="Merriweather"/>
              <a:buChar char="●"/>
            </a:pPr>
            <a:r>
              <a:rPr lang="en" sz="1800">
                <a:solidFill>
                  <a:srgbClr val="83838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Virtually send money </a:t>
            </a:r>
            <a:endParaRPr sz="1800">
              <a:solidFill>
                <a:srgbClr val="838383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800"/>
              <a:buFont typeface="Merriweather"/>
              <a:buChar char="●"/>
            </a:pPr>
            <a:r>
              <a:rPr lang="en" sz="1800">
                <a:solidFill>
                  <a:srgbClr val="83838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Pay bills &amp; make payments. </a:t>
            </a:r>
            <a:endParaRPr sz="1800">
              <a:solidFill>
                <a:srgbClr val="838383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800"/>
              <a:buFont typeface="Merriweather"/>
              <a:buChar char="●"/>
            </a:pPr>
            <a:r>
              <a:rPr lang="en" sz="1800">
                <a:solidFill>
                  <a:srgbClr val="83838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Calculate expenses</a:t>
            </a:r>
            <a:endParaRPr sz="1800">
              <a:solidFill>
                <a:srgbClr val="838383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800"/>
              <a:buFont typeface="Merriweather"/>
              <a:buChar char="●"/>
            </a:pPr>
            <a:r>
              <a:rPr lang="en" sz="1800">
                <a:solidFill>
                  <a:srgbClr val="83838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Visualize spendings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 b="8743" l="18618" r="16463" t="9161"/>
          <a:stretch/>
        </p:blipFill>
        <p:spPr>
          <a:xfrm>
            <a:off x="843850" y="1617400"/>
            <a:ext cx="2411025" cy="304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 rotWithShape="1">
          <a:blip r:embed="rId4">
            <a:alphaModFix/>
          </a:blip>
          <a:srcRect b="5168" l="0" r="0" t="0"/>
          <a:stretch/>
        </p:blipFill>
        <p:spPr>
          <a:xfrm>
            <a:off x="1818325" y="2046050"/>
            <a:ext cx="1225576" cy="219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</a:t>
            </a:r>
            <a:r>
              <a:rPr lang="en"/>
              <a:t> Tools</a:t>
            </a:r>
            <a:endParaRPr/>
          </a:p>
        </p:txBody>
      </p:sp>
      <p:sp>
        <p:nvSpPr>
          <p:cNvPr id="116" name="Shape 116"/>
          <p:cNvSpPr txBox="1"/>
          <p:nvPr>
            <p:ph idx="2" type="body"/>
          </p:nvPr>
        </p:nvSpPr>
        <p:spPr>
          <a:xfrm>
            <a:off x="5637925" y="2174988"/>
            <a:ext cx="3194400" cy="20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800"/>
              <a:buFont typeface="Merriweather"/>
              <a:buChar char="●"/>
            </a:pPr>
            <a:r>
              <a:rPr lang="en" sz="1800">
                <a:solidFill>
                  <a:srgbClr val="83838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Event Planner</a:t>
            </a:r>
            <a:endParaRPr sz="1800">
              <a:solidFill>
                <a:srgbClr val="838383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800"/>
              <a:buFont typeface="Merriweather"/>
              <a:buChar char="●"/>
            </a:pPr>
            <a:r>
              <a:rPr lang="en" sz="1800">
                <a:solidFill>
                  <a:srgbClr val="83838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Pay bills</a:t>
            </a:r>
            <a:endParaRPr sz="1800">
              <a:solidFill>
                <a:srgbClr val="838383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800"/>
              <a:buFont typeface="Merriweather"/>
              <a:buChar char="●"/>
            </a:pPr>
            <a:r>
              <a:rPr lang="en" sz="1800">
                <a:solidFill>
                  <a:srgbClr val="83838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Make payments </a:t>
            </a:r>
            <a:endParaRPr sz="1800">
              <a:solidFill>
                <a:srgbClr val="838383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800"/>
              <a:buFont typeface="Merriweather"/>
              <a:buChar char="●"/>
            </a:pPr>
            <a:r>
              <a:rPr lang="en" sz="1800">
                <a:solidFill>
                  <a:srgbClr val="83838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Money Transfer</a:t>
            </a:r>
            <a:endParaRPr sz="1800">
              <a:solidFill>
                <a:srgbClr val="838383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800"/>
              <a:buFont typeface="Merriweather"/>
              <a:buChar char="●"/>
            </a:pPr>
            <a:r>
              <a:rPr lang="en" sz="1800">
                <a:solidFill>
                  <a:srgbClr val="83838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Visual Charts</a:t>
            </a:r>
            <a:endParaRPr sz="18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Shape 117"/>
          <p:cNvPicPr preferRelativeResize="0"/>
          <p:nvPr/>
        </p:nvPicPr>
        <p:blipFill rotWithShape="1">
          <a:blip r:embed="rId3">
            <a:alphaModFix/>
          </a:blip>
          <a:srcRect b="4305" l="24998" r="25390" t="3707"/>
          <a:stretch/>
        </p:blipFill>
        <p:spPr>
          <a:xfrm>
            <a:off x="3090950" y="1310038"/>
            <a:ext cx="2039325" cy="378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 rotWithShape="1">
          <a:blip r:embed="rId4">
            <a:alphaModFix/>
          </a:blip>
          <a:srcRect b="4181" l="25937" r="24047" t="4718"/>
          <a:stretch/>
        </p:blipFill>
        <p:spPr>
          <a:xfrm>
            <a:off x="381750" y="1343791"/>
            <a:ext cx="2039325" cy="3714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 Advice</a:t>
            </a:r>
            <a:endParaRPr/>
          </a:p>
        </p:txBody>
      </p:sp>
      <p:sp>
        <p:nvSpPr>
          <p:cNvPr id="124" name="Shape 124"/>
          <p:cNvSpPr txBox="1"/>
          <p:nvPr>
            <p:ph idx="2" type="body"/>
          </p:nvPr>
        </p:nvSpPr>
        <p:spPr>
          <a:xfrm>
            <a:off x="4098625" y="1839063"/>
            <a:ext cx="4733700" cy="27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2400"/>
              <a:buFont typeface="Merriweather"/>
              <a:buChar char="●"/>
            </a:pPr>
            <a:r>
              <a:rPr lang="en" sz="2400">
                <a:solidFill>
                  <a:srgbClr val="83838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Set financial budget</a:t>
            </a:r>
            <a:endParaRPr sz="2400">
              <a:solidFill>
                <a:srgbClr val="838383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2400"/>
              <a:buFont typeface="Merriweather"/>
              <a:buChar char="●"/>
            </a:pPr>
            <a:r>
              <a:rPr lang="en" sz="2400">
                <a:solidFill>
                  <a:srgbClr val="83838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Receive constructive feedback on how to save</a:t>
            </a:r>
            <a:endParaRPr sz="2400">
              <a:solidFill>
                <a:srgbClr val="838383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2400"/>
              <a:buFont typeface="Merriweather"/>
              <a:buChar char="●"/>
            </a:pPr>
            <a:r>
              <a:rPr lang="en" sz="2400">
                <a:solidFill>
                  <a:srgbClr val="83838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Become notified of surpassing budget</a:t>
            </a:r>
            <a:endParaRPr sz="2400">
              <a:solidFill>
                <a:srgbClr val="838383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2400"/>
              <a:buFont typeface="Merriweather"/>
              <a:buChar char="●"/>
            </a:pPr>
            <a:r>
              <a:rPr lang="en" sz="2400">
                <a:solidFill>
                  <a:srgbClr val="83838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Receive suggestions</a:t>
            </a:r>
            <a:endParaRPr sz="2400">
              <a:solidFill>
                <a:srgbClr val="838383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 b="4282" l="25920" r="25394" t="4025"/>
          <a:stretch/>
        </p:blipFill>
        <p:spPr>
          <a:xfrm>
            <a:off x="894100" y="1251575"/>
            <a:ext cx="2069450" cy="389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Simple Steps</a:t>
            </a: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653200" y="1686975"/>
            <a:ext cx="4180800" cy="623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Registering</a:t>
            </a:r>
            <a:endParaRPr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53200" y="2719538"/>
            <a:ext cx="4180800" cy="623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Connecting</a:t>
            </a:r>
            <a:endParaRPr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653200" y="3752125"/>
            <a:ext cx="4180800" cy="623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Securing</a:t>
            </a:r>
            <a:endParaRPr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34" name="Shape 134"/>
          <p:cNvPicPr preferRelativeResize="0"/>
          <p:nvPr/>
        </p:nvPicPr>
        <p:blipFill rotWithShape="1">
          <a:blip r:embed="rId3">
            <a:alphaModFix/>
          </a:blip>
          <a:srcRect b="3312" l="23523" r="23459" t="3638"/>
          <a:stretch/>
        </p:blipFill>
        <p:spPr>
          <a:xfrm>
            <a:off x="6266200" y="1308425"/>
            <a:ext cx="2244400" cy="381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